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302" r:id="rId4"/>
    <p:sldId id="297" r:id="rId5"/>
    <p:sldId id="298" r:id="rId6"/>
    <p:sldId id="299" r:id="rId7"/>
    <p:sldId id="300" r:id="rId8"/>
    <p:sldId id="301" r:id="rId9"/>
    <p:sldId id="303" r:id="rId10"/>
    <p:sldId id="293" r:id="rId11"/>
    <p:sldId id="294" r:id="rId12"/>
    <p:sldId id="295" r:id="rId13"/>
    <p:sldId id="296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6C3E76-331F-46CB-9055-150FBC8DB0D7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E2B2-A705-4748-8CC3-D54B89A2438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80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F51309-57E3-4865-83BC-E98444B2C968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D5604-8263-4CC0-A2CA-03065AEF69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99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288A84-F514-4E30-8B2E-41F18B87454E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556B3-17A3-4D4A-BFF0-6CAD980543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87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CBEE12-B44D-4A52-8012-01B6DF87719C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9B65F-B921-4871-8E84-C4971D8278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94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CB7A23-BBAC-4AC6-B60F-09D3F1C5608A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E1068-ECC2-4E38-B827-F0ACC3C63C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31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99433-2C8F-4ECE-8559-9111FE729FA0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B8D57-771C-457E-9F26-A5C40C336B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01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86480B-6395-4C44-BF78-48EFC73F0EC1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C0205-4C6D-432C-85B7-236EB1F9AC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40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F1C102-37A7-4D18-894E-370DE6DCA59F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E5884-FF35-4B53-A2DC-01FE0663084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46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CA7C55-90CE-4A7B-9FBA-76BBA250670D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26F62-8947-4DFB-B93D-1F2F8FF859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35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F150F8-F866-4F5A-9D83-85F90C7AD437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CFE2-CE97-4503-A026-58DE092991A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94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95E29A-F5F8-418E-BCD4-C1CDFCBA561D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F3024-E65C-4D23-A85B-490DCD2489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235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D770780-3681-4437-9087-A0C1148B9DC6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39AD731-D0DE-486E-A6B9-61E27DCF1BA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&#20154;&#25945;&#29256;7&#19979;_Unit07_A_2d.mp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 idx="4294967295"/>
          </p:nvPr>
        </p:nvSpPr>
        <p:spPr>
          <a:xfrm>
            <a:off x="684213" y="1700213"/>
            <a:ext cx="7772400" cy="1470025"/>
          </a:xfrm>
        </p:spPr>
        <p:txBody>
          <a:bodyPr/>
          <a:lstStyle/>
          <a:p>
            <a:pPr eaLnBrk="1" hangingPunct="1"/>
            <a:r>
              <a:rPr lang="en-US" sz="8000" b="1">
                <a:solidFill>
                  <a:srgbClr val="0000FF"/>
                </a:solidFill>
              </a:rPr>
              <a:t>Unit 7 It’s raining !</a:t>
            </a:r>
            <a:endParaRPr lang="zh-CN" altLang="en-US" sz="8000" b="1">
              <a:solidFill>
                <a:srgbClr val="0000FF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2"/>
          <p:cNvSpPr>
            <a:spLocks noChangeArrowheads="1"/>
          </p:cNvSpPr>
          <p:nvPr/>
        </p:nvSpPr>
        <p:spPr bwMode="auto">
          <a:xfrm>
            <a:off x="2133600" y="609600"/>
            <a:ext cx="4800600" cy="990600"/>
          </a:xfrm>
          <a:prstGeom prst="ellipse">
            <a:avLst/>
          </a:prstGeom>
          <a:solidFill>
            <a:srgbClr val="CC99FF">
              <a:alpha val="59999"/>
            </a:srgbClr>
          </a:solidFill>
          <a:ln w="25400" cmpd="sng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514600" y="746125"/>
            <a:ext cx="37830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Grammar Focus</a:t>
            </a:r>
          </a:p>
        </p:txBody>
      </p:sp>
      <p:graphicFrame>
        <p:nvGraphicFramePr>
          <p:cNvPr id="12292" name="Group 4"/>
          <p:cNvGraphicFramePr>
            <a:graphicFrameLocks noGrp="1"/>
          </p:cNvGraphicFramePr>
          <p:nvPr/>
        </p:nvGraphicFramePr>
        <p:xfrm>
          <a:off x="609600" y="2025650"/>
          <a:ext cx="7848600" cy="4419600"/>
        </p:xfrm>
        <a:graphic>
          <a:graphicData uri="http://schemas.openxmlformats.org/drawingml/2006/table">
            <a:tbl>
              <a:tblPr/>
              <a:tblGrid>
                <a:gridCol w="3810000"/>
                <a:gridCol w="4038600"/>
              </a:tblGrid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838200" y="2254250"/>
            <a:ext cx="3048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How’s the weather?</a:t>
            </a: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914400" y="5607050"/>
            <a:ext cx="2438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How’s it going?</a:t>
            </a: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762000" y="3168650"/>
            <a:ext cx="33766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What are you doing?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762000" y="3930650"/>
            <a:ext cx="3475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What are they doing?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838200" y="4845050"/>
            <a:ext cx="2854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What’s he doing?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4724400" y="2101850"/>
            <a:ext cx="36845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It’s cloud./ It’s sunny./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It’s raining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4876800" y="3092450"/>
            <a:ext cx="2514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4724400" y="3200400"/>
            <a:ext cx="2895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I’m cooking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4648200" y="3810000"/>
            <a:ext cx="3733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They’re playing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basketball in the park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4648200" y="4616450"/>
            <a:ext cx="3268663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He’s studying at his 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friend’s home.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4724400" y="5530850"/>
            <a:ext cx="3886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Great!/ Not bad./ Terrible!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81000" y="55245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3a. Fill in the blanks with the correct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 forms of the verbs in the box. 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990600" y="1905000"/>
            <a:ext cx="6705600" cy="762000"/>
          </a:xfrm>
          <a:prstGeom prst="rect">
            <a:avLst/>
          </a:prstGeom>
          <a:noFill/>
          <a:ln w="25400" cmpd="sng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1944688"/>
            <a:ext cx="6858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be  play  study  talk   do   make</a:t>
            </a:r>
          </a:p>
        </p:txBody>
      </p:sp>
      <p:sp>
        <p:nvSpPr>
          <p:cNvPr id="13317" name="矩形 7"/>
          <p:cNvSpPr>
            <a:spLocks noChangeArrowheads="1"/>
          </p:cNvSpPr>
          <p:nvPr/>
        </p:nvSpPr>
        <p:spPr bwMode="auto">
          <a:xfrm>
            <a:off x="762000" y="3124200"/>
            <a:ext cx="7543800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7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1. A: What are you doing?</a:t>
            </a:r>
          </a:p>
          <a:p>
            <a:pPr>
              <a:lnSpc>
                <a:spcPts val="37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   B: I ________  my homework. I always____  </a:t>
            </a:r>
          </a:p>
          <a:p>
            <a:pPr>
              <a:lnSpc>
                <a:spcPts val="37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        my homework in the evening.</a:t>
            </a:r>
          </a:p>
          <a:p>
            <a:pPr>
              <a:lnSpc>
                <a:spcPts val="37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2. A: What’s John doing right now?</a:t>
            </a:r>
          </a:p>
          <a:p>
            <a:pPr>
              <a:lnSpc>
                <a:spcPts val="37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   B: He_________ soccer. He______ soccer   </a:t>
            </a:r>
          </a:p>
          <a:p>
            <a:pPr>
              <a:lnSpc>
                <a:spcPts val="3700"/>
              </a:lnSpc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        every Saturday.</a:t>
            </a:r>
          </a:p>
        </p:txBody>
      </p:sp>
      <p:sp>
        <p:nvSpPr>
          <p:cNvPr id="13318" name="Text Box 3"/>
          <p:cNvSpPr txBox="1">
            <a:spLocks noChangeArrowheads="1"/>
          </p:cNvSpPr>
          <p:nvPr/>
        </p:nvSpPr>
        <p:spPr bwMode="auto">
          <a:xfrm>
            <a:off x="1752600" y="3581400"/>
            <a:ext cx="16875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am doing </a:t>
            </a:r>
          </a:p>
        </p:txBody>
      </p:sp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7086600" y="3595688"/>
            <a:ext cx="5603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do</a:t>
            </a:r>
          </a:p>
        </p:txBody>
      </p:sp>
      <p:sp>
        <p:nvSpPr>
          <p:cNvPr id="13320" name="Text Box 5"/>
          <p:cNvSpPr txBox="1">
            <a:spLocks noChangeArrowheads="1"/>
          </p:cNvSpPr>
          <p:nvPr/>
        </p:nvSpPr>
        <p:spPr bwMode="auto">
          <a:xfrm>
            <a:off x="2122488" y="4967288"/>
            <a:ext cx="1611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en-US">
                <a:latin typeface="Arial" pitchFamily="34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playing</a:t>
            </a:r>
          </a:p>
        </p:txBody>
      </p:sp>
      <p:sp>
        <p:nvSpPr>
          <p:cNvPr id="13321" name="Text Box 6"/>
          <p:cNvSpPr txBox="1">
            <a:spLocks noChangeArrowheads="1"/>
          </p:cNvSpPr>
          <p:nvPr/>
        </p:nvSpPr>
        <p:spPr bwMode="auto">
          <a:xfrm>
            <a:off x="5334000" y="4953000"/>
            <a:ext cx="974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plays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  <p:bldP spid="13319" grpId="0" autoUpdateAnimBg="0"/>
      <p:bldP spid="13320" grpId="0" autoUpdateAnimBg="0"/>
      <p:bldP spid="1332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76200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3. A: ____Julie________ English right now?</a:t>
            </a:r>
          </a:p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    B: No, she isn’t. She__________ Chinese.</a:t>
            </a:r>
          </a:p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4. A: What are Julie and Jane doing?</a:t>
            </a:r>
          </a:p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    B: They__________ soup. They can ______ </a:t>
            </a:r>
          </a:p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          very  good soup.</a:t>
            </a:r>
          </a:p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5. A: ___ Lisa________ on the phone again?</a:t>
            </a:r>
          </a:p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    B: Yes, she_____ on the phone for three hours </a:t>
            </a:r>
          </a:p>
          <a:p>
            <a:pPr eaLnBrk="1" hangingPunct="1">
              <a:lnSpc>
                <a:spcPts val="3800"/>
              </a:lnSpc>
            </a:pPr>
            <a:r>
              <a:rPr lang="en-US" sz="2800" b="1">
                <a:latin typeface="Times New Roman" pitchFamily="18" charset="0"/>
              </a:rPr>
              <a:t>         every day!</a:t>
            </a:r>
          </a:p>
          <a:p>
            <a:pPr eaLnBrk="1" hangingPunct="1">
              <a:lnSpc>
                <a:spcPts val="3800"/>
              </a:lnSpc>
            </a:pPr>
            <a:endParaRPr lang="en-US" sz="2800" b="1">
              <a:latin typeface="Times New Roman" pitchFamily="18" charset="0"/>
            </a:endParaRPr>
          </a:p>
        </p:txBody>
      </p:sp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1790700" y="1087438"/>
            <a:ext cx="990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Is</a:t>
            </a: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086100" y="1087438"/>
            <a:ext cx="2209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studying</a:t>
            </a: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4229100" y="1620838"/>
            <a:ext cx="1816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is studying</a:t>
            </a:r>
          </a:p>
        </p:txBody>
      </p:sp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2324100" y="2549525"/>
            <a:ext cx="19129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are making</a:t>
            </a: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6643688" y="2549525"/>
            <a:ext cx="1014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make</a:t>
            </a:r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1638300" y="3536950"/>
            <a:ext cx="4635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Is</a:t>
            </a:r>
          </a:p>
        </p:txBody>
      </p:sp>
      <p:sp>
        <p:nvSpPr>
          <p:cNvPr id="14345" name="Text Box 13"/>
          <p:cNvSpPr txBox="1">
            <a:spLocks noChangeArrowheads="1"/>
          </p:cNvSpPr>
          <p:nvPr/>
        </p:nvSpPr>
        <p:spPr bwMode="auto">
          <a:xfrm>
            <a:off x="2976563" y="3540125"/>
            <a:ext cx="12525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talking</a:t>
            </a:r>
          </a:p>
        </p:txBody>
      </p:sp>
      <p:sp>
        <p:nvSpPr>
          <p:cNvPr id="14346" name="Text Box 14"/>
          <p:cNvSpPr txBox="1">
            <a:spLocks noChangeArrowheads="1"/>
          </p:cNvSpPr>
          <p:nvPr/>
        </p:nvSpPr>
        <p:spPr bwMode="auto">
          <a:xfrm>
            <a:off x="2841625" y="3997325"/>
            <a:ext cx="915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talks</a:t>
            </a:r>
          </a:p>
        </p:txBody>
      </p:sp>
      <p:sp>
        <p:nvSpPr>
          <p:cNvPr id="14347" name="矩形 16"/>
          <p:cNvSpPr>
            <a:spLocks noChangeArrowheads="1"/>
          </p:cNvSpPr>
          <p:nvPr/>
        </p:nvSpPr>
        <p:spPr bwMode="auto">
          <a:xfrm>
            <a:off x="381000" y="5486400"/>
            <a:ext cx="853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99"/>
                </a:solidFill>
              </a:rPr>
              <a:t>Then practice the conversations with a partner.</a:t>
            </a:r>
            <a:endParaRPr lang="zh-CN" altLang="en-US" sz="2800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0" grpId="0" autoUpdateAnimBg="0"/>
      <p:bldP spid="14341" grpId="0" autoUpdateAnimBg="0"/>
      <p:bldP spid="14342" grpId="0" autoUpdateAnimBg="0"/>
      <p:bldP spid="14343" grpId="0" autoUpdateAnimBg="0"/>
      <p:bldP spid="14344" grpId="0" autoUpdateAnimBg="0"/>
      <p:bldP spid="14345" grpId="0" autoUpdateAnimBg="0"/>
      <p:bldP spid="1434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81000" y="533400"/>
            <a:ext cx="79311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3b. Yuan Yuan  from CCTV is 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interviewing people in five different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places. Fill in the chart below.</a:t>
            </a:r>
          </a:p>
        </p:txBody>
      </p:sp>
      <p:graphicFrame>
        <p:nvGraphicFramePr>
          <p:cNvPr id="15363" name="Group 3"/>
          <p:cNvGraphicFramePr>
            <a:graphicFrameLocks noGrp="1"/>
          </p:cNvGraphicFramePr>
          <p:nvPr/>
        </p:nvGraphicFramePr>
        <p:xfrm>
          <a:off x="914400" y="2778125"/>
          <a:ext cx="6400800" cy="3048000"/>
        </p:xfrm>
        <a:graphic>
          <a:graphicData uri="http://schemas.openxmlformats.org/drawingml/2006/table">
            <a:tbl>
              <a:tblPr/>
              <a:tblGrid>
                <a:gridCol w="3048000"/>
                <a:gridCol w="33528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6" name="Text Box 27"/>
          <p:cNvSpPr txBox="1">
            <a:spLocks noChangeArrowheads="1"/>
          </p:cNvSpPr>
          <p:nvPr/>
        </p:nvSpPr>
        <p:spPr bwMode="auto">
          <a:xfrm>
            <a:off x="1050925" y="2743200"/>
            <a:ext cx="27749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400" b="1">
                <a:latin typeface="Times New Roman" pitchFamily="18" charset="0"/>
              </a:rPr>
              <a:t>How’s the weather?</a:t>
            </a:r>
          </a:p>
          <a:p>
            <a:pPr eaLnBrk="1" hangingPunct="1"/>
            <a:endParaRPr lang="en-US" sz="2400" b="1">
              <a:latin typeface="Times New Roman" pitchFamily="18" charset="0"/>
            </a:endParaRPr>
          </a:p>
        </p:txBody>
      </p:sp>
      <p:sp>
        <p:nvSpPr>
          <p:cNvPr id="15387" name="Text Box 28"/>
          <p:cNvSpPr txBox="1">
            <a:spLocks noChangeArrowheads="1"/>
          </p:cNvSpPr>
          <p:nvPr/>
        </p:nvSpPr>
        <p:spPr bwMode="auto">
          <a:xfrm>
            <a:off x="4038600" y="2782888"/>
            <a:ext cx="2851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latin typeface="Times New Roman" pitchFamily="18" charset="0"/>
              </a:rPr>
              <a:t>What are they doing</a:t>
            </a:r>
          </a:p>
        </p:txBody>
      </p:sp>
      <p:sp>
        <p:nvSpPr>
          <p:cNvPr id="15388" name="Text Box 29"/>
          <p:cNvSpPr txBox="1">
            <a:spLocks noChangeArrowheads="1"/>
          </p:cNvSpPr>
          <p:nvPr/>
        </p:nvSpPr>
        <p:spPr bwMode="auto">
          <a:xfrm>
            <a:off x="974725" y="3352800"/>
            <a:ext cx="2965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It’s sunny and warm.</a:t>
            </a:r>
          </a:p>
        </p:txBody>
      </p:sp>
      <p:sp>
        <p:nvSpPr>
          <p:cNvPr id="15389" name="Text Box 30"/>
          <p:cNvSpPr txBox="1">
            <a:spLocks noChangeArrowheads="1"/>
          </p:cNvSpPr>
          <p:nvPr/>
        </p:nvSpPr>
        <p:spPr bwMode="auto">
          <a:xfrm>
            <a:off x="4038600" y="3311525"/>
            <a:ext cx="3248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He’s playing the guitar.</a:t>
            </a:r>
          </a:p>
        </p:txBody>
      </p:sp>
      <p:sp>
        <p:nvSpPr>
          <p:cNvPr id="15390" name="Text Box 31"/>
          <p:cNvSpPr txBox="1">
            <a:spLocks noChangeArrowheads="1"/>
          </p:cNvSpPr>
          <p:nvPr/>
        </p:nvSpPr>
        <p:spPr bwMode="auto">
          <a:xfrm>
            <a:off x="974725" y="3886200"/>
            <a:ext cx="1455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It’ windy.</a:t>
            </a:r>
          </a:p>
        </p:txBody>
      </p:sp>
      <p:sp>
        <p:nvSpPr>
          <p:cNvPr id="15391" name="Text Box 32"/>
          <p:cNvSpPr txBox="1">
            <a:spLocks noChangeArrowheads="1"/>
          </p:cNvSpPr>
          <p:nvPr/>
        </p:nvSpPr>
        <p:spPr bwMode="auto">
          <a:xfrm>
            <a:off x="4022725" y="3810000"/>
            <a:ext cx="2198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They’re hiking.</a:t>
            </a:r>
          </a:p>
        </p:txBody>
      </p:sp>
      <p:sp>
        <p:nvSpPr>
          <p:cNvPr id="15392" name="Text Box 33"/>
          <p:cNvSpPr txBox="1">
            <a:spLocks noChangeArrowheads="1"/>
          </p:cNvSpPr>
          <p:nvPr/>
        </p:nvSpPr>
        <p:spPr bwMode="auto">
          <a:xfrm>
            <a:off x="1050925" y="4343400"/>
            <a:ext cx="184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It’s snowing.</a:t>
            </a:r>
          </a:p>
        </p:txBody>
      </p:sp>
      <p:sp>
        <p:nvSpPr>
          <p:cNvPr id="15393" name="Text Box 34"/>
          <p:cNvSpPr txBox="1">
            <a:spLocks noChangeArrowheads="1"/>
          </p:cNvSpPr>
          <p:nvPr/>
        </p:nvSpPr>
        <p:spPr bwMode="auto">
          <a:xfrm>
            <a:off x="1066800" y="49101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400" b="1">
              <a:latin typeface="Times New Roman" pitchFamily="18" charset="0"/>
            </a:endParaRPr>
          </a:p>
        </p:txBody>
      </p:sp>
      <p:sp>
        <p:nvSpPr>
          <p:cNvPr id="15394" name="Text Box 35"/>
          <p:cNvSpPr txBox="1">
            <a:spLocks noChangeArrowheads="1"/>
          </p:cNvSpPr>
          <p:nvPr/>
        </p:nvSpPr>
        <p:spPr bwMode="auto">
          <a:xfrm>
            <a:off x="974725" y="4876800"/>
            <a:ext cx="2693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It’s hot and humid.</a:t>
            </a:r>
          </a:p>
        </p:txBody>
      </p:sp>
      <p:sp>
        <p:nvSpPr>
          <p:cNvPr id="15395" name="Text Box 36"/>
          <p:cNvSpPr txBox="1">
            <a:spLocks noChangeArrowheads="1"/>
          </p:cNvSpPr>
          <p:nvPr/>
        </p:nvSpPr>
        <p:spPr bwMode="auto">
          <a:xfrm>
            <a:off x="1143000" y="5368925"/>
            <a:ext cx="1725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It’s raining.</a:t>
            </a:r>
          </a:p>
        </p:txBody>
      </p:sp>
      <p:sp>
        <p:nvSpPr>
          <p:cNvPr id="15396" name="Text Box 37"/>
          <p:cNvSpPr txBox="1">
            <a:spLocks noChangeArrowheads="1"/>
          </p:cNvSpPr>
          <p:nvPr/>
        </p:nvSpPr>
        <p:spPr bwMode="auto">
          <a:xfrm>
            <a:off x="4038600" y="4378325"/>
            <a:ext cx="238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They’re cooking.</a:t>
            </a:r>
          </a:p>
        </p:txBody>
      </p:sp>
      <p:sp>
        <p:nvSpPr>
          <p:cNvPr id="15397" name="Text Box 38"/>
          <p:cNvSpPr txBox="1">
            <a:spLocks noChangeArrowheads="1"/>
          </p:cNvSpPr>
          <p:nvPr/>
        </p:nvSpPr>
        <p:spPr bwMode="auto">
          <a:xfrm>
            <a:off x="4191000" y="4835525"/>
            <a:ext cx="187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He’s writing.</a:t>
            </a:r>
          </a:p>
        </p:txBody>
      </p:sp>
      <p:sp>
        <p:nvSpPr>
          <p:cNvPr id="15398" name="Text Box 39"/>
          <p:cNvSpPr txBox="1">
            <a:spLocks noChangeArrowheads="1"/>
          </p:cNvSpPr>
          <p:nvPr/>
        </p:nvSpPr>
        <p:spPr bwMode="auto">
          <a:xfrm>
            <a:off x="4038600" y="5292725"/>
            <a:ext cx="3221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They’re playing soccer.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8" grpId="0" autoUpdateAnimBg="0"/>
      <p:bldP spid="15389" grpId="0" autoUpdateAnimBg="0"/>
      <p:bldP spid="15390" grpId="0" autoUpdateAnimBg="0"/>
      <p:bldP spid="15391" grpId="0" autoUpdateAnimBg="0"/>
      <p:bldP spid="15392" grpId="0" autoUpdateAnimBg="0"/>
      <p:bldP spid="15394" grpId="0" autoUpdateAnimBg="0"/>
      <p:bldP spid="15395" grpId="0" autoUpdateAnimBg="0"/>
      <p:bldP spid="15396" grpId="0" autoUpdateAnimBg="0"/>
      <p:bldP spid="15397" grpId="0" autoUpdateAnimBg="0"/>
      <p:bldP spid="1539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04800" y="838200"/>
            <a:ext cx="89916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Rick: Hello, Rick speaking 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Steve: Hi, Rick. It’s Steve. How’s it going?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Rick: Not bad, thanks. The weather’s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           great. What are you doing?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Steve: I’m playing basketball with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           some friends at the park.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Rick: Sounds like you’re having a good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           time.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Steve: Yeah. Is your brother at home?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Rick: Oh, he’s not here. He’s studying at his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          friend’s home. Can I take a message for him?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Steve: Yes, Could you just tell him to call me back?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Rick:  Sure, no problem.</a:t>
            </a:r>
          </a:p>
        </p:txBody>
      </p:sp>
      <p:pic>
        <p:nvPicPr>
          <p:cNvPr id="4099" name="Picture 3" descr="p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51" t="71689" r="6857" b="15552"/>
          <a:stretch>
            <a:fillRect/>
          </a:stretch>
        </p:blipFill>
        <p:spPr bwMode="auto">
          <a:xfrm>
            <a:off x="6629400" y="2362200"/>
            <a:ext cx="202723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52400" y="457200"/>
            <a:ext cx="7007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2d. Role-play the conversation.</a:t>
            </a:r>
          </a:p>
        </p:txBody>
      </p:sp>
      <p:pic>
        <p:nvPicPr>
          <p:cNvPr id="4101" name="Picture 9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382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内容占位符 2"/>
          <p:cNvSpPr>
            <a:spLocks noGrp="1"/>
          </p:cNvSpPr>
          <p:nvPr>
            <p:ph idx="4294967295"/>
          </p:nvPr>
        </p:nvSpPr>
        <p:spPr>
          <a:xfrm>
            <a:off x="457200" y="476250"/>
            <a:ext cx="8229600" cy="638175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How’s it going?=How’s everything going?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近来怎么样</a:t>
            </a:r>
            <a:r>
              <a:rPr lang="en-US">
                <a:solidFill>
                  <a:srgbClr val="0000FF"/>
                </a:solidFill>
              </a:rPr>
              <a:t>? </a:t>
            </a:r>
            <a:r>
              <a:rPr lang="zh-CN" altLang="en-US">
                <a:solidFill>
                  <a:srgbClr val="0000FF"/>
                </a:solidFill>
              </a:rPr>
              <a:t>用于询问对方工作学习或生活情况</a:t>
            </a:r>
            <a:r>
              <a:rPr lang="en-US">
                <a:solidFill>
                  <a:srgbClr val="0000FF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go</a:t>
            </a:r>
            <a:r>
              <a:rPr lang="zh-CN" altLang="en-US">
                <a:solidFill>
                  <a:srgbClr val="0000FF"/>
                </a:solidFill>
              </a:rPr>
              <a:t>为进展</a:t>
            </a:r>
            <a:r>
              <a:rPr lang="en-US">
                <a:solidFill>
                  <a:srgbClr val="0000FF"/>
                </a:solidFill>
              </a:rPr>
              <a:t>,</a:t>
            </a:r>
            <a:r>
              <a:rPr lang="zh-CN" altLang="en-US">
                <a:solidFill>
                  <a:srgbClr val="0000FF"/>
                </a:solidFill>
              </a:rPr>
              <a:t>进行的意思</a:t>
            </a:r>
            <a:r>
              <a:rPr lang="en-US">
                <a:solidFill>
                  <a:srgbClr val="0000FF"/>
                </a:solidFill>
              </a:rPr>
              <a:t>.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如 </a:t>
            </a:r>
            <a:r>
              <a:rPr lang="en-US">
                <a:solidFill>
                  <a:srgbClr val="0000FF"/>
                </a:solidFill>
              </a:rPr>
              <a:t>Everything goes well. </a:t>
            </a:r>
            <a:r>
              <a:rPr lang="zh-CN" altLang="en-US">
                <a:solidFill>
                  <a:srgbClr val="0000FF"/>
                </a:solidFill>
              </a:rPr>
              <a:t>一切进展顺利</a:t>
            </a:r>
            <a:r>
              <a:rPr lang="en-US">
                <a:solidFill>
                  <a:srgbClr val="0000FF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How’s it going with sb./sth. </a:t>
            </a:r>
            <a:r>
              <a:rPr lang="zh-CN" altLang="en-US">
                <a:solidFill>
                  <a:srgbClr val="0000FF"/>
                </a:solidFill>
              </a:rPr>
              <a:t>用来表达对某人某事的关心</a:t>
            </a:r>
            <a:r>
              <a:rPr lang="en-US">
                <a:solidFill>
                  <a:srgbClr val="0000FF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How’s it going with your brother?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/>
              <a:t>你弟弟最近怎么样</a:t>
            </a:r>
            <a:r>
              <a:rPr lang="en-US"/>
              <a:t>?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</a:t>
            </a:r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.</a:t>
            </a:r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科</a:t>
            </a:r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.</a:t>
            </a:r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网</a:t>
            </a:r>
            <a:endParaRPr 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/>
          </p:cNvSpPr>
          <p:nvPr>
            <p:ph idx="4294967295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weather</a:t>
            </a:r>
            <a:r>
              <a:rPr lang="zh-CN" altLang="en-US">
                <a:solidFill>
                  <a:srgbClr val="FF0000"/>
                </a:solidFill>
              </a:rPr>
              <a:t>的用法</a:t>
            </a:r>
            <a:endParaRPr lang="en-US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weather</a:t>
            </a:r>
            <a:r>
              <a:rPr lang="zh-CN" altLang="en-US"/>
              <a:t>是不可数名词</a:t>
            </a:r>
            <a:r>
              <a:rPr lang="en-US"/>
              <a:t>, </a:t>
            </a:r>
            <a:r>
              <a:rPr lang="zh-CN" altLang="en-US"/>
              <a:t>不可加</a:t>
            </a:r>
            <a:r>
              <a:rPr lang="en-US"/>
              <a:t>a/an.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What good weather it is!</a:t>
            </a:r>
            <a:r>
              <a:rPr lang="zh-CN" altLang="en-US"/>
              <a:t>天气真不错</a:t>
            </a:r>
            <a:r>
              <a:rPr lang="en-US"/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Z.x.x.k</a:t>
            </a:r>
            <a:endParaRPr lang="zh-CN" altLang="zh-C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内容占位符 2"/>
          <p:cNvSpPr>
            <a:spLocks noGrp="1"/>
          </p:cNvSpPr>
          <p:nvPr>
            <p:ph idx="4294967295"/>
          </p:nvPr>
        </p:nvSpPr>
        <p:spPr>
          <a:xfrm>
            <a:off x="14288" y="260350"/>
            <a:ext cx="9072562" cy="6408738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zh-CN" altLang="en-US" sz="3000">
                <a:solidFill>
                  <a:srgbClr val="FF0000"/>
                </a:solidFill>
              </a:rPr>
              <a:t>感叹句</a:t>
            </a:r>
            <a:endParaRPr lang="en-US" sz="3000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AutoNum type="arabicPeriod"/>
            </a:pPr>
            <a:r>
              <a:rPr lang="en-US" sz="2800">
                <a:solidFill>
                  <a:srgbClr val="0000FF"/>
                </a:solidFill>
              </a:rPr>
              <a:t>What +a (an)+</a:t>
            </a:r>
            <a:r>
              <a:rPr lang="zh-CN" altLang="en-US" sz="2800">
                <a:solidFill>
                  <a:srgbClr val="0000FF"/>
                </a:solidFill>
              </a:rPr>
              <a:t>（形容词）</a:t>
            </a:r>
            <a:r>
              <a:rPr lang="en-US" sz="2800">
                <a:solidFill>
                  <a:srgbClr val="0000FF"/>
                </a:solidFill>
              </a:rPr>
              <a:t>+</a:t>
            </a:r>
            <a:r>
              <a:rPr lang="zh-CN" altLang="en-US" sz="2800">
                <a:solidFill>
                  <a:srgbClr val="0000FF"/>
                </a:solidFill>
              </a:rPr>
              <a:t>单数可数名词</a:t>
            </a:r>
            <a:r>
              <a:rPr lang="en-US" sz="2800">
                <a:solidFill>
                  <a:srgbClr val="0000FF"/>
                </a:solidFill>
              </a:rPr>
              <a:t>+</a:t>
            </a:r>
            <a:r>
              <a:rPr lang="zh-CN" altLang="en-US" sz="2800">
                <a:solidFill>
                  <a:srgbClr val="0000FF"/>
                </a:solidFill>
              </a:rPr>
              <a:t>主语</a:t>
            </a:r>
            <a:r>
              <a:rPr lang="en-US" sz="2800">
                <a:solidFill>
                  <a:srgbClr val="0000FF"/>
                </a:solidFill>
              </a:rPr>
              <a:t>+</a:t>
            </a:r>
            <a:r>
              <a:rPr lang="zh-CN" altLang="en-US" sz="2800">
                <a:solidFill>
                  <a:srgbClr val="0000FF"/>
                </a:solidFill>
              </a:rPr>
              <a:t>谓语！</a:t>
            </a:r>
            <a:r>
              <a:rPr lang="zh-CN" altLang="en-US" sz="2800"/>
              <a:t>如： </a:t>
            </a:r>
            <a:r>
              <a:rPr lang="zh-CN" altLang="en-US" sz="3000"/>
              <a:t/>
            </a:r>
            <a:br>
              <a:rPr lang="zh-CN" altLang="en-US" sz="3000"/>
            </a:br>
            <a:r>
              <a:rPr lang="zh-CN" altLang="en-US" sz="3000"/>
              <a:t>　　</a:t>
            </a:r>
            <a:r>
              <a:rPr lang="en-US" sz="3000"/>
              <a:t>What an apple this is! </a:t>
            </a:r>
            <a:br>
              <a:rPr lang="en-US" sz="3000"/>
            </a:br>
            <a:r>
              <a:rPr lang="zh-CN" altLang="en-US" sz="3000"/>
              <a:t>　　</a:t>
            </a:r>
            <a:r>
              <a:rPr lang="en-US" sz="3000"/>
              <a:t>What a fine day it is!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2800">
                <a:solidFill>
                  <a:srgbClr val="0000FF"/>
                </a:solidFill>
              </a:rPr>
              <a:t>What+(</a:t>
            </a:r>
            <a:r>
              <a:rPr lang="zh-CN" altLang="en-US" sz="2800">
                <a:solidFill>
                  <a:srgbClr val="0000FF"/>
                </a:solidFill>
              </a:rPr>
              <a:t>形容词）</a:t>
            </a:r>
            <a:r>
              <a:rPr lang="en-US" sz="2800">
                <a:solidFill>
                  <a:srgbClr val="0000FF"/>
                </a:solidFill>
              </a:rPr>
              <a:t>+</a:t>
            </a:r>
            <a:r>
              <a:rPr lang="zh-CN" altLang="en-US" sz="2800">
                <a:solidFill>
                  <a:srgbClr val="0000FF"/>
                </a:solidFill>
              </a:rPr>
              <a:t>可数名词复数或不可数名词</a:t>
            </a:r>
            <a:r>
              <a:rPr lang="en-US" sz="2800">
                <a:solidFill>
                  <a:srgbClr val="0000FF"/>
                </a:solidFill>
              </a:rPr>
              <a:t>+</a:t>
            </a:r>
            <a:r>
              <a:rPr lang="zh-CN" altLang="en-US" sz="2800">
                <a:solidFill>
                  <a:srgbClr val="0000FF"/>
                </a:solidFill>
              </a:rPr>
              <a:t>主语</a:t>
            </a:r>
            <a:r>
              <a:rPr lang="en-US" sz="2800">
                <a:solidFill>
                  <a:srgbClr val="0000FF"/>
                </a:solidFill>
              </a:rPr>
              <a:t>+</a:t>
            </a:r>
            <a:r>
              <a:rPr lang="zh-CN" altLang="en-US" sz="2800">
                <a:solidFill>
                  <a:srgbClr val="0000FF"/>
                </a:solidFill>
              </a:rPr>
              <a:t>谓语！ </a:t>
            </a:r>
            <a:r>
              <a:rPr lang="zh-CN" altLang="en-US" sz="3000">
                <a:solidFill>
                  <a:srgbClr val="0000FF"/>
                </a:solidFill>
              </a:rPr>
              <a:t/>
            </a:r>
            <a:br>
              <a:rPr lang="zh-CN" altLang="en-US" sz="3000">
                <a:solidFill>
                  <a:srgbClr val="0000FF"/>
                </a:solidFill>
              </a:rPr>
            </a:br>
            <a:r>
              <a:rPr lang="zh-CN" altLang="en-US" sz="3000"/>
              <a:t>　　</a:t>
            </a:r>
            <a:r>
              <a:rPr lang="en-US" sz="3000"/>
              <a:t>What kind women they are! </a:t>
            </a:r>
            <a:br>
              <a:rPr lang="en-US" sz="3000"/>
            </a:br>
            <a:r>
              <a:rPr lang="zh-CN" altLang="en-US" sz="3000"/>
              <a:t>　　</a:t>
            </a:r>
            <a:r>
              <a:rPr lang="en-US" sz="3000"/>
              <a:t>What nice music it is!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sz="3000"/>
              <a:t/>
            </a:r>
            <a:br>
              <a:rPr lang="zh-CN" altLang="en-US" sz="3000"/>
            </a:br>
            <a:r>
              <a:rPr lang="en-US" sz="3000">
                <a:solidFill>
                  <a:srgbClr val="0000FF"/>
                </a:solidFill>
              </a:rPr>
              <a:t>2. How+</a:t>
            </a:r>
            <a:r>
              <a:rPr lang="zh-CN" altLang="en-US" sz="3000">
                <a:solidFill>
                  <a:srgbClr val="0000FF"/>
                </a:solidFill>
              </a:rPr>
              <a:t>形容词（副词）</a:t>
            </a:r>
            <a:r>
              <a:rPr lang="en-US" sz="3000">
                <a:solidFill>
                  <a:srgbClr val="0000FF"/>
                </a:solidFill>
              </a:rPr>
              <a:t>+</a:t>
            </a:r>
            <a:r>
              <a:rPr lang="zh-CN" altLang="en-US" sz="3000">
                <a:solidFill>
                  <a:srgbClr val="0000FF"/>
                </a:solidFill>
              </a:rPr>
              <a:t>主语</a:t>
            </a:r>
            <a:r>
              <a:rPr lang="en-US" sz="3000">
                <a:solidFill>
                  <a:srgbClr val="0000FF"/>
                </a:solidFill>
              </a:rPr>
              <a:t>+</a:t>
            </a:r>
            <a:r>
              <a:rPr lang="zh-CN" altLang="en-US" sz="3000">
                <a:solidFill>
                  <a:srgbClr val="0000FF"/>
                </a:solidFill>
              </a:rPr>
              <a:t>谓语！ </a:t>
            </a:r>
            <a:r>
              <a:rPr lang="zh-CN" altLang="en-US" sz="3000"/>
              <a:t>　</a:t>
            </a:r>
            <a:endParaRPr lang="en-US" sz="3000"/>
          </a:p>
          <a:p>
            <a:pPr marL="0" indent="0" eaLnBrk="1" hangingPunct="1">
              <a:buFont typeface="Arial" pitchFamily="34" charset="0"/>
              <a:buNone/>
            </a:pPr>
            <a:r>
              <a:rPr lang="en-US" sz="3000"/>
              <a:t>         How hard the worker are working! </a:t>
            </a:r>
            <a:br>
              <a:rPr lang="en-US" sz="3000"/>
            </a:br>
            <a:r>
              <a:rPr lang="zh-CN" altLang="en-US" sz="3000"/>
              <a:t>　　</a:t>
            </a:r>
            <a:r>
              <a:rPr lang="en-US" sz="3000"/>
              <a:t>How clever the girl is! </a:t>
            </a:r>
            <a:br>
              <a:rPr lang="en-US" sz="3000"/>
            </a:br>
            <a:r>
              <a:rPr lang="zh-CN" altLang="en-US" sz="3000"/>
              <a:t>　　</a:t>
            </a:r>
            <a:r>
              <a:rPr lang="en-US" sz="3000"/>
              <a:t>How quickly the boy is writing! </a:t>
            </a:r>
          </a:p>
          <a:p>
            <a:pPr marL="0" indent="0" eaLnBrk="1" hangingPunct="1">
              <a:buFont typeface="Arial" pitchFamily="34" charset="0"/>
              <a:buNone/>
            </a:pPr>
            <a:endParaRPr lang="zh-CN" altLang="en-US"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sp>
        <p:nvSpPr>
          <p:cNvPr id="8195" name="内容占位符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cook</a:t>
            </a:r>
            <a:r>
              <a:rPr lang="zh-CN" altLang="en-US">
                <a:solidFill>
                  <a:srgbClr val="FF0000"/>
                </a:solidFill>
              </a:rPr>
              <a:t>的用法</a:t>
            </a:r>
            <a:endParaRPr lang="en-US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AutoNum type="romanLcPeriod" startAt="5"/>
            </a:pPr>
            <a:r>
              <a:rPr lang="zh-CN" altLang="en-US">
                <a:solidFill>
                  <a:srgbClr val="0000FF"/>
                </a:solidFill>
              </a:rPr>
              <a:t>烹饪</a:t>
            </a:r>
            <a:r>
              <a:rPr lang="en-US">
                <a:solidFill>
                  <a:srgbClr val="0000FF"/>
                </a:solidFill>
              </a:rPr>
              <a:t>, </a:t>
            </a:r>
            <a:r>
              <a:rPr lang="zh-CN" altLang="en-US">
                <a:solidFill>
                  <a:srgbClr val="0000FF"/>
                </a:solidFill>
              </a:rPr>
              <a:t>煮       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cook sth. for sb. / cook sb. sth. </a:t>
            </a:r>
            <a:r>
              <a:rPr lang="zh-CN" altLang="en-US">
                <a:solidFill>
                  <a:srgbClr val="0000FF"/>
                </a:solidFill>
              </a:rPr>
              <a:t>为某人做某菜</a:t>
            </a:r>
            <a:r>
              <a:rPr lang="en-US">
                <a:solidFill>
                  <a:srgbClr val="0000FF"/>
                </a:solidFill>
              </a:rPr>
              <a:t>/</a:t>
            </a:r>
            <a:r>
              <a:rPr lang="zh-CN" altLang="en-US">
                <a:solidFill>
                  <a:srgbClr val="0000FF"/>
                </a:solidFill>
              </a:rPr>
              <a:t>饭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do some cooking.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n. </a:t>
            </a:r>
            <a:r>
              <a:rPr lang="zh-CN" altLang="en-US">
                <a:solidFill>
                  <a:srgbClr val="0000FF"/>
                </a:solidFill>
              </a:rPr>
              <a:t>厨师</a:t>
            </a:r>
            <a:r>
              <a:rPr lang="en-US">
                <a:solidFill>
                  <a:srgbClr val="0000FF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cooker </a:t>
            </a:r>
            <a:r>
              <a:rPr lang="zh-CN" altLang="en-US">
                <a:solidFill>
                  <a:srgbClr val="0000FF"/>
                </a:solidFill>
              </a:rPr>
              <a:t>厨具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question</a:t>
            </a:r>
            <a:r>
              <a:rPr lang="zh-CN" altLang="en-US">
                <a:solidFill>
                  <a:srgbClr val="FF0000"/>
                </a:solidFill>
              </a:rPr>
              <a:t>和</a:t>
            </a:r>
            <a:r>
              <a:rPr lang="en-US">
                <a:solidFill>
                  <a:srgbClr val="FF0000"/>
                </a:solidFill>
              </a:rPr>
              <a:t>problem</a:t>
            </a:r>
            <a:r>
              <a:rPr lang="zh-CN" altLang="en-US">
                <a:solidFill>
                  <a:srgbClr val="FF0000"/>
                </a:solidFill>
              </a:rPr>
              <a:t>区别</a:t>
            </a:r>
            <a:endParaRPr lang="en-US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question</a:t>
            </a:r>
            <a:r>
              <a:rPr lang="zh-CN" altLang="en-US">
                <a:solidFill>
                  <a:srgbClr val="0000FF"/>
                </a:solidFill>
              </a:rPr>
              <a:t>指常见的一般性问题</a:t>
            </a:r>
            <a:r>
              <a:rPr lang="en-US">
                <a:solidFill>
                  <a:srgbClr val="0000FF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problem</a:t>
            </a:r>
            <a:r>
              <a:rPr lang="zh-CN" altLang="en-US">
                <a:solidFill>
                  <a:srgbClr val="0000FF"/>
                </a:solidFill>
              </a:rPr>
              <a:t>指被列出的问题</a:t>
            </a:r>
            <a:r>
              <a:rPr lang="en-US">
                <a:solidFill>
                  <a:srgbClr val="0000FF"/>
                </a:solidFill>
              </a:rPr>
              <a:t>,</a:t>
            </a:r>
            <a:r>
              <a:rPr lang="zh-CN" altLang="en-US">
                <a:solidFill>
                  <a:srgbClr val="0000FF"/>
                </a:solidFill>
              </a:rPr>
              <a:t>特别是难题目</a:t>
            </a:r>
            <a:r>
              <a:rPr lang="en-US">
                <a:solidFill>
                  <a:srgbClr val="0000FF"/>
                </a:solidFill>
              </a:rPr>
              <a:t>,</a:t>
            </a:r>
            <a:r>
              <a:rPr lang="zh-CN" altLang="en-US">
                <a:solidFill>
                  <a:srgbClr val="0000FF"/>
                </a:solidFill>
              </a:rPr>
              <a:t>如数学 </a:t>
            </a:r>
            <a:r>
              <a:rPr lang="en-US">
                <a:solidFill>
                  <a:srgbClr val="0000FF"/>
                </a:solidFill>
              </a:rPr>
              <a:t>,</a:t>
            </a:r>
            <a:r>
              <a:rPr lang="zh-CN" altLang="en-US">
                <a:solidFill>
                  <a:srgbClr val="0000FF"/>
                </a:solidFill>
              </a:rPr>
              <a:t>几何问题或失业等令人困惑的问题</a:t>
            </a:r>
            <a:r>
              <a:rPr lang="en-US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sp>
        <p:nvSpPr>
          <p:cNvPr id="10243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right now</a:t>
            </a:r>
            <a:r>
              <a:rPr lang="zh-CN" altLang="en-US">
                <a:solidFill>
                  <a:srgbClr val="FF0000"/>
                </a:solidFill>
              </a:rPr>
              <a:t>的用法</a:t>
            </a:r>
            <a:endParaRPr lang="en-US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相当于</a:t>
            </a:r>
            <a:r>
              <a:rPr lang="en-US">
                <a:solidFill>
                  <a:srgbClr val="0000FF"/>
                </a:solidFill>
              </a:rPr>
              <a:t>now</a:t>
            </a:r>
            <a:r>
              <a:rPr lang="zh-CN" altLang="en-US">
                <a:solidFill>
                  <a:srgbClr val="0000FF"/>
                </a:solidFill>
              </a:rPr>
              <a:t>用于现在进行时</a:t>
            </a:r>
            <a:r>
              <a:rPr lang="en-US">
                <a:solidFill>
                  <a:srgbClr val="0000FF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也可当立即马上讲</a:t>
            </a:r>
            <a:r>
              <a:rPr lang="en-US">
                <a:solidFill>
                  <a:srgbClr val="0000FF"/>
                </a:solidFill>
              </a:rPr>
              <a:t>,</a:t>
            </a:r>
            <a:r>
              <a:rPr lang="zh-CN" altLang="en-US">
                <a:solidFill>
                  <a:srgbClr val="0000FF"/>
                </a:solidFill>
              </a:rPr>
              <a:t>用于一般将来时</a:t>
            </a:r>
            <a:r>
              <a:rPr lang="en-US">
                <a:solidFill>
                  <a:srgbClr val="0000FF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I will do my homework right now.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 </a:t>
            </a:r>
            <a:r>
              <a:rPr lang="zh-CN" altLang="en-US"/>
              <a:t>我马上做我的家庭作业</a:t>
            </a:r>
            <a:r>
              <a:rPr lang="en-US"/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4294967295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0000"/>
                </a:solidFill>
              </a:rPr>
              <a:t>反意疑问句</a:t>
            </a:r>
            <a:r>
              <a:rPr lang="en-US">
                <a:solidFill>
                  <a:srgbClr val="FF0000"/>
                </a:solidFill>
              </a:rPr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/>
              <a:t>指问话人对自己的看法</a:t>
            </a:r>
            <a:r>
              <a:rPr lang="en-US"/>
              <a:t>,</a:t>
            </a:r>
            <a:r>
              <a:rPr lang="zh-CN" altLang="en-US"/>
              <a:t>观点不完全肯定</a:t>
            </a:r>
            <a:r>
              <a:rPr lang="en-US"/>
              <a:t>,</a:t>
            </a:r>
            <a:r>
              <a:rPr lang="zh-CN" altLang="en-US"/>
              <a:t>需要别人来加以证实</a:t>
            </a:r>
            <a:r>
              <a:rPr lang="en-US"/>
              <a:t>. </a:t>
            </a:r>
            <a:r>
              <a:rPr lang="zh-CN" altLang="en-US"/>
              <a:t>它由一个陈述句加一个简单的一般疑问句构成</a:t>
            </a:r>
            <a:r>
              <a:rPr lang="en-US"/>
              <a:t>,</a:t>
            </a:r>
            <a:r>
              <a:rPr lang="zh-CN" altLang="en-US"/>
              <a:t> 中间用逗号隔开</a:t>
            </a:r>
            <a:r>
              <a:rPr lang="en-US"/>
              <a:t>. </a:t>
            </a:r>
            <a:r>
              <a:rPr lang="zh-CN" altLang="en-US"/>
              <a:t>陈述句用肯定句时</a:t>
            </a:r>
            <a:r>
              <a:rPr lang="en-US"/>
              <a:t>,</a:t>
            </a:r>
            <a:r>
              <a:rPr lang="zh-CN" altLang="en-US"/>
              <a:t>反意部分用否定</a:t>
            </a:r>
            <a:r>
              <a:rPr lang="en-US"/>
              <a:t>, </a:t>
            </a:r>
            <a:r>
              <a:rPr lang="zh-CN" altLang="en-US"/>
              <a:t>陈述句是否定时</a:t>
            </a:r>
            <a:r>
              <a:rPr lang="en-US"/>
              <a:t>,</a:t>
            </a:r>
            <a:r>
              <a:rPr lang="zh-CN" altLang="en-US"/>
              <a:t>反意部分用肯定</a:t>
            </a:r>
            <a:r>
              <a:rPr lang="en-US"/>
              <a:t>.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Tina </a:t>
            </a:r>
            <a:r>
              <a:rPr lang="en-US">
                <a:solidFill>
                  <a:srgbClr val="FF0000"/>
                </a:solidFill>
              </a:rPr>
              <a:t>cleans </a:t>
            </a:r>
            <a:r>
              <a:rPr lang="en-US"/>
              <a:t>her house every day, </a:t>
            </a:r>
            <a:r>
              <a:rPr lang="en-US">
                <a:solidFill>
                  <a:srgbClr val="FF0000"/>
                </a:solidFill>
              </a:rPr>
              <a:t>doesn’t</a:t>
            </a:r>
            <a:r>
              <a:rPr lang="en-US"/>
              <a:t> she?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Tom </a:t>
            </a:r>
            <a:r>
              <a:rPr lang="en-US">
                <a:solidFill>
                  <a:srgbClr val="FF0000"/>
                </a:solidFill>
              </a:rPr>
              <a:t>isn’t</a:t>
            </a:r>
            <a:r>
              <a:rPr lang="en-US"/>
              <a:t> doing his homework, </a:t>
            </a:r>
            <a:r>
              <a:rPr lang="en-US">
                <a:solidFill>
                  <a:srgbClr val="FF0000"/>
                </a:solidFill>
              </a:rPr>
              <a:t>is</a:t>
            </a:r>
            <a:r>
              <a:rPr lang="en-US"/>
              <a:t> he?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It’s</a:t>
            </a:r>
            <a:r>
              <a:rPr lang="en-US"/>
              <a:t> a fine day today, </a:t>
            </a:r>
            <a:r>
              <a:rPr lang="en-US">
                <a:solidFill>
                  <a:srgbClr val="FF0000"/>
                </a:solidFill>
              </a:rPr>
              <a:t>isn’t</a:t>
            </a:r>
            <a:r>
              <a:rPr lang="en-US"/>
              <a:t> it?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Yes. </a:t>
            </a:r>
            <a:r>
              <a:rPr lang="en-US"/>
              <a:t>It is a nice day.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767</Words>
  <Characters>0</Characters>
  <Application>Microsoft Office PowerPoint</Application>
  <DocSecurity>0</DocSecurity>
  <PresentationFormat>全屏显示(4:3)</PresentationFormat>
  <Lines>0</Lines>
  <Paragraphs>117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Times New Roman</vt:lpstr>
      <vt:lpstr>Latha</vt:lpstr>
      <vt:lpstr>Office 主题</vt:lpstr>
      <vt:lpstr>Unit 7 It’s raining !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qixingbin</dc:creator>
  <cp:keywords/>
  <dc:description/>
  <cp:lastModifiedBy>user</cp:lastModifiedBy>
  <cp:revision>18</cp:revision>
  <dcterms:created xsi:type="dcterms:W3CDTF">2013-04-26T10:03:46Z</dcterms:created>
  <dcterms:modified xsi:type="dcterms:W3CDTF">2015-08-12T02:16:45Z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